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5" r:id="rId3"/>
    <p:sldId id="269" r:id="rId4"/>
    <p:sldId id="275" r:id="rId5"/>
    <p:sldId id="274" r:id="rId6"/>
    <p:sldId id="264" r:id="rId7"/>
    <p:sldId id="26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0D5AA-F007-429A-A694-41F3D3831500}" v="34" dt="2026-04-21T17:19:57.6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3E095-90DA-384E-A770-B491D7CEB01F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796C6-5594-7244-802F-90BEB2DC0041}">
      <dgm:prSet phldrT="[Text]"/>
      <dgm:spPr/>
      <dgm:t>
        <a:bodyPr/>
        <a:lstStyle/>
        <a:p>
          <a:r>
            <a:rPr lang="en-US" dirty="0"/>
            <a:t>Current State: 37% escalation rate</a:t>
          </a:r>
        </a:p>
      </dgm:t>
    </dgm:pt>
    <dgm:pt modelId="{98133D51-9F10-4D40-8F6A-9CEFD4740EB2}" type="parTrans" cxnId="{C19AF0C8-E15D-4A4F-A00F-3A674A288B68}">
      <dgm:prSet/>
      <dgm:spPr/>
      <dgm:t>
        <a:bodyPr/>
        <a:lstStyle/>
        <a:p>
          <a:endParaRPr lang="en-US"/>
        </a:p>
      </dgm:t>
    </dgm:pt>
    <dgm:pt modelId="{94178C6B-6AF5-354A-B25B-FC3A1746FCE2}" type="sibTrans" cxnId="{C19AF0C8-E15D-4A4F-A00F-3A674A288B68}">
      <dgm:prSet/>
      <dgm:spPr/>
      <dgm:t>
        <a:bodyPr/>
        <a:lstStyle/>
        <a:p>
          <a:endParaRPr lang="en-US"/>
        </a:p>
      </dgm:t>
    </dgm:pt>
    <dgm:pt modelId="{CDFA338D-0331-524F-853A-03C5A5154742}">
      <dgm:prSet phldrT="[Text]"/>
      <dgm:spPr/>
      <dgm:t>
        <a:bodyPr/>
        <a:lstStyle/>
        <a:p>
          <a:r>
            <a:rPr lang="en-US" dirty="0"/>
            <a:t>Desired State: 15% escalation rate</a:t>
          </a:r>
        </a:p>
      </dgm:t>
    </dgm:pt>
    <dgm:pt modelId="{FAC50748-B49E-F94C-A111-103C01765DA1}" type="parTrans" cxnId="{A6D13738-8283-CC4F-B5E0-BD263095F18B}">
      <dgm:prSet/>
      <dgm:spPr/>
      <dgm:t>
        <a:bodyPr/>
        <a:lstStyle/>
        <a:p>
          <a:endParaRPr lang="en-US"/>
        </a:p>
      </dgm:t>
    </dgm:pt>
    <dgm:pt modelId="{8C9FF85D-97EB-724E-9885-CF34BB74223C}" type="sibTrans" cxnId="{A6D13738-8283-CC4F-B5E0-BD263095F18B}">
      <dgm:prSet/>
      <dgm:spPr/>
      <dgm:t>
        <a:bodyPr/>
        <a:lstStyle/>
        <a:p>
          <a:endParaRPr lang="en-US"/>
        </a:p>
      </dgm:t>
    </dgm:pt>
    <dgm:pt modelId="{C7AAB27E-32AC-9D43-AC1E-B99D29AFB812}" type="pres">
      <dgm:prSet presAssocID="{A893E095-90DA-384E-A770-B491D7CEB01F}" presName="Name0" presStyleCnt="0">
        <dgm:presLayoutVars>
          <dgm:dir/>
          <dgm:resizeHandles val="exact"/>
        </dgm:presLayoutVars>
      </dgm:prSet>
      <dgm:spPr/>
    </dgm:pt>
    <dgm:pt modelId="{9A4AA2AA-BAD0-E642-9259-DAB30E521003}" type="pres">
      <dgm:prSet presAssocID="{A893E095-90DA-384E-A770-B491D7CEB01F}" presName="fgShape" presStyleLbl="fgShp" presStyleIdx="0" presStyleCnt="1" custScaleX="43435" custLinFactY="-100000" custLinFactNeighborY="-166637"/>
      <dgm:spPr/>
    </dgm:pt>
    <dgm:pt modelId="{5CEF8E45-8BC2-1C47-BD0C-0C9923E49E1D}" type="pres">
      <dgm:prSet presAssocID="{A893E095-90DA-384E-A770-B491D7CEB01F}" presName="linComp" presStyleCnt="0"/>
      <dgm:spPr/>
    </dgm:pt>
    <dgm:pt modelId="{B1A86852-A709-AF41-B992-E91636BEB7A3}" type="pres">
      <dgm:prSet presAssocID="{4AD796C6-5594-7244-802F-90BEB2DC0041}" presName="compNode" presStyleCnt="0"/>
      <dgm:spPr/>
    </dgm:pt>
    <dgm:pt modelId="{4F81575C-D874-8142-B75C-07E15ACA9C9F}" type="pres">
      <dgm:prSet presAssocID="{4AD796C6-5594-7244-802F-90BEB2DC0041}" presName="bkgdShape" presStyleLbl="node1" presStyleIdx="0" presStyleCnt="2" custScaleX="50245" custLinFactNeighborX="-24829" custLinFactNeighborY="912"/>
      <dgm:spPr/>
    </dgm:pt>
    <dgm:pt modelId="{A4A66AC6-981F-594C-BE6F-AD08A042CA5A}" type="pres">
      <dgm:prSet presAssocID="{4AD796C6-5594-7244-802F-90BEB2DC0041}" presName="nodeTx" presStyleLbl="node1" presStyleIdx="0" presStyleCnt="2">
        <dgm:presLayoutVars>
          <dgm:bulletEnabled val="1"/>
        </dgm:presLayoutVars>
      </dgm:prSet>
      <dgm:spPr/>
    </dgm:pt>
    <dgm:pt modelId="{77A6B929-5DA2-6341-89E2-6CEFD0664432}" type="pres">
      <dgm:prSet presAssocID="{4AD796C6-5594-7244-802F-90BEB2DC0041}" presName="invisiNode" presStyleLbl="node1" presStyleIdx="0" presStyleCnt="2"/>
      <dgm:spPr/>
    </dgm:pt>
    <dgm:pt modelId="{AFE6E0C3-5742-7B4D-BA53-5B269E76332F}" type="pres">
      <dgm:prSet presAssocID="{4AD796C6-5594-7244-802F-90BEB2DC0041}" presName="imagNode" presStyleLbl="fgImgPlace1" presStyleIdx="0" presStyleCnt="2" custLinFactNeighborX="-71648" custLinFactNeighborY="-935"/>
      <dgm:spPr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Team of four people using computer in call center"/>
        </a:ext>
      </dgm:extLst>
    </dgm:pt>
    <dgm:pt modelId="{85C20933-2E2B-4041-A4A3-437D043EC418}" type="pres">
      <dgm:prSet presAssocID="{94178C6B-6AF5-354A-B25B-FC3A1746FCE2}" presName="sibTrans" presStyleLbl="sibTrans2D1" presStyleIdx="0" presStyleCnt="0"/>
      <dgm:spPr/>
    </dgm:pt>
    <dgm:pt modelId="{D2125710-868A-7344-AB5C-D68DF413326D}" type="pres">
      <dgm:prSet presAssocID="{CDFA338D-0331-524F-853A-03C5A5154742}" presName="compNode" presStyleCnt="0"/>
      <dgm:spPr/>
    </dgm:pt>
    <dgm:pt modelId="{70A2B4EF-F4A3-4749-A9BC-BF35B5BA95A2}" type="pres">
      <dgm:prSet presAssocID="{CDFA338D-0331-524F-853A-03C5A5154742}" presName="bkgdShape" presStyleLbl="node1" presStyleIdx="1" presStyleCnt="2" custScaleX="50872" custLinFactNeighborX="24683" custLinFactNeighborY="-274"/>
      <dgm:spPr/>
    </dgm:pt>
    <dgm:pt modelId="{21A2433B-CC41-1240-A18A-3A48D17F477B}" type="pres">
      <dgm:prSet presAssocID="{CDFA338D-0331-524F-853A-03C5A5154742}" presName="nodeTx" presStyleLbl="node1" presStyleIdx="1" presStyleCnt="2">
        <dgm:presLayoutVars>
          <dgm:bulletEnabled val="1"/>
        </dgm:presLayoutVars>
      </dgm:prSet>
      <dgm:spPr/>
    </dgm:pt>
    <dgm:pt modelId="{41DFC501-62A1-BE42-B85C-FFD324D7CF35}" type="pres">
      <dgm:prSet presAssocID="{CDFA338D-0331-524F-853A-03C5A5154742}" presName="invisiNode" presStyleLbl="node1" presStyleIdx="1" presStyleCnt="2"/>
      <dgm:spPr/>
    </dgm:pt>
    <dgm:pt modelId="{AD7776C1-0284-FA48-B077-C8F231182085}" type="pres">
      <dgm:prSet presAssocID="{CDFA338D-0331-524F-853A-03C5A5154742}" presName="imagNode" presStyleLbl="fgImgPlace1" presStyleIdx="1" presStyleCnt="2" custLinFactNeighborX="67796" custLinFactNeighborY="2065"/>
      <dgm:spPr/>
    </dgm:pt>
  </dgm:ptLst>
  <dgm:cxnLst>
    <dgm:cxn modelId="{9F4D6E1E-E9FF-2945-8406-097CBE9CF4E5}" type="presOf" srcId="{4AD796C6-5594-7244-802F-90BEB2DC0041}" destId="{A4A66AC6-981F-594C-BE6F-AD08A042CA5A}" srcOrd="1" destOrd="0" presId="urn:microsoft.com/office/officeart/2005/8/layout/hList7"/>
    <dgm:cxn modelId="{A6D13738-8283-CC4F-B5E0-BD263095F18B}" srcId="{A893E095-90DA-384E-A770-B491D7CEB01F}" destId="{CDFA338D-0331-524F-853A-03C5A5154742}" srcOrd="1" destOrd="0" parTransId="{FAC50748-B49E-F94C-A111-103C01765DA1}" sibTransId="{8C9FF85D-97EB-724E-9885-CF34BB74223C}"/>
    <dgm:cxn modelId="{269B1164-F4A3-1F43-99EA-545C3042B3B6}" type="presOf" srcId="{CDFA338D-0331-524F-853A-03C5A5154742}" destId="{70A2B4EF-F4A3-4749-A9BC-BF35B5BA95A2}" srcOrd="0" destOrd="0" presId="urn:microsoft.com/office/officeart/2005/8/layout/hList7"/>
    <dgm:cxn modelId="{0A79B978-0044-194F-B5BD-B3378B680976}" type="presOf" srcId="{CDFA338D-0331-524F-853A-03C5A5154742}" destId="{21A2433B-CC41-1240-A18A-3A48D17F477B}" srcOrd="1" destOrd="0" presId="urn:microsoft.com/office/officeart/2005/8/layout/hList7"/>
    <dgm:cxn modelId="{06857B8D-3837-7044-A2AC-88515114BC77}" type="presOf" srcId="{94178C6B-6AF5-354A-B25B-FC3A1746FCE2}" destId="{85C20933-2E2B-4041-A4A3-437D043EC418}" srcOrd="0" destOrd="0" presId="urn:microsoft.com/office/officeart/2005/8/layout/hList7"/>
    <dgm:cxn modelId="{F18240BA-1FB6-DA44-B758-044BB89C3D51}" type="presOf" srcId="{4AD796C6-5594-7244-802F-90BEB2DC0041}" destId="{4F81575C-D874-8142-B75C-07E15ACA9C9F}" srcOrd="0" destOrd="0" presId="urn:microsoft.com/office/officeart/2005/8/layout/hList7"/>
    <dgm:cxn modelId="{C19AF0C8-E15D-4A4F-A00F-3A674A288B68}" srcId="{A893E095-90DA-384E-A770-B491D7CEB01F}" destId="{4AD796C6-5594-7244-802F-90BEB2DC0041}" srcOrd="0" destOrd="0" parTransId="{98133D51-9F10-4D40-8F6A-9CEFD4740EB2}" sibTransId="{94178C6B-6AF5-354A-B25B-FC3A1746FCE2}"/>
    <dgm:cxn modelId="{A48033DE-1837-1645-9B67-6F7ECB33614A}" type="presOf" srcId="{A893E095-90DA-384E-A770-B491D7CEB01F}" destId="{C7AAB27E-32AC-9D43-AC1E-B99D29AFB812}" srcOrd="0" destOrd="0" presId="urn:microsoft.com/office/officeart/2005/8/layout/hList7"/>
    <dgm:cxn modelId="{BD187D93-3947-974B-84E5-0EF1AAC49029}" type="presParOf" srcId="{C7AAB27E-32AC-9D43-AC1E-B99D29AFB812}" destId="{9A4AA2AA-BAD0-E642-9259-DAB30E521003}" srcOrd="0" destOrd="0" presId="urn:microsoft.com/office/officeart/2005/8/layout/hList7"/>
    <dgm:cxn modelId="{E9ED39EC-8C06-8E4E-8A50-DC82F36B9DCE}" type="presParOf" srcId="{C7AAB27E-32AC-9D43-AC1E-B99D29AFB812}" destId="{5CEF8E45-8BC2-1C47-BD0C-0C9923E49E1D}" srcOrd="1" destOrd="0" presId="urn:microsoft.com/office/officeart/2005/8/layout/hList7"/>
    <dgm:cxn modelId="{EFEC1896-25E6-B64C-8245-3DDDFDD5EDF1}" type="presParOf" srcId="{5CEF8E45-8BC2-1C47-BD0C-0C9923E49E1D}" destId="{B1A86852-A709-AF41-B992-E91636BEB7A3}" srcOrd="0" destOrd="0" presId="urn:microsoft.com/office/officeart/2005/8/layout/hList7"/>
    <dgm:cxn modelId="{E48F04AA-3E55-AD4E-9A37-60FE12644833}" type="presParOf" srcId="{B1A86852-A709-AF41-B992-E91636BEB7A3}" destId="{4F81575C-D874-8142-B75C-07E15ACA9C9F}" srcOrd="0" destOrd="0" presId="urn:microsoft.com/office/officeart/2005/8/layout/hList7"/>
    <dgm:cxn modelId="{15B06191-5AB2-314D-BDC2-B61680BBA713}" type="presParOf" srcId="{B1A86852-A709-AF41-B992-E91636BEB7A3}" destId="{A4A66AC6-981F-594C-BE6F-AD08A042CA5A}" srcOrd="1" destOrd="0" presId="urn:microsoft.com/office/officeart/2005/8/layout/hList7"/>
    <dgm:cxn modelId="{D7D6A8AD-C1E5-4340-93D5-0999F89B7639}" type="presParOf" srcId="{B1A86852-A709-AF41-B992-E91636BEB7A3}" destId="{77A6B929-5DA2-6341-89E2-6CEFD0664432}" srcOrd="2" destOrd="0" presId="urn:microsoft.com/office/officeart/2005/8/layout/hList7"/>
    <dgm:cxn modelId="{862B2386-2CFD-6141-B943-AB94F4C78624}" type="presParOf" srcId="{B1A86852-A709-AF41-B992-E91636BEB7A3}" destId="{AFE6E0C3-5742-7B4D-BA53-5B269E76332F}" srcOrd="3" destOrd="0" presId="urn:microsoft.com/office/officeart/2005/8/layout/hList7"/>
    <dgm:cxn modelId="{5A21F1CA-F043-6D48-83A2-AEFAC8E19B41}" type="presParOf" srcId="{5CEF8E45-8BC2-1C47-BD0C-0C9923E49E1D}" destId="{85C20933-2E2B-4041-A4A3-437D043EC418}" srcOrd="1" destOrd="0" presId="urn:microsoft.com/office/officeart/2005/8/layout/hList7"/>
    <dgm:cxn modelId="{E78E9D0F-C301-4A4D-8BD9-A980F6DAF380}" type="presParOf" srcId="{5CEF8E45-8BC2-1C47-BD0C-0C9923E49E1D}" destId="{D2125710-868A-7344-AB5C-D68DF413326D}" srcOrd="2" destOrd="0" presId="urn:microsoft.com/office/officeart/2005/8/layout/hList7"/>
    <dgm:cxn modelId="{793A4D09-8415-0648-80FF-3B7980EF6469}" type="presParOf" srcId="{D2125710-868A-7344-AB5C-D68DF413326D}" destId="{70A2B4EF-F4A3-4749-A9BC-BF35B5BA95A2}" srcOrd="0" destOrd="0" presId="urn:microsoft.com/office/officeart/2005/8/layout/hList7"/>
    <dgm:cxn modelId="{94725A95-8CFD-C84D-B865-9C444330E331}" type="presParOf" srcId="{D2125710-868A-7344-AB5C-D68DF413326D}" destId="{21A2433B-CC41-1240-A18A-3A48D17F477B}" srcOrd="1" destOrd="0" presId="urn:microsoft.com/office/officeart/2005/8/layout/hList7"/>
    <dgm:cxn modelId="{436A0833-9A35-1D49-98DF-CDCAEB885B1B}" type="presParOf" srcId="{D2125710-868A-7344-AB5C-D68DF413326D}" destId="{41DFC501-62A1-BE42-B85C-FFD324D7CF35}" srcOrd="2" destOrd="0" presId="urn:microsoft.com/office/officeart/2005/8/layout/hList7"/>
    <dgm:cxn modelId="{7D4FB0B2-C944-9847-9860-67CDD75F53AB}" type="presParOf" srcId="{D2125710-868A-7344-AB5C-D68DF413326D}" destId="{AD7776C1-0284-FA48-B077-C8F23118208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1575C-D874-8142-B75C-07E15ACA9C9F}">
      <dsp:nvSpPr>
        <dsp:cNvPr id="0" name=""/>
        <dsp:cNvSpPr/>
      </dsp:nvSpPr>
      <dsp:spPr>
        <a:xfrm>
          <a:off x="0" y="0"/>
          <a:ext cx="2724640" cy="402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Current State: 37% escalation rate</a:t>
          </a:r>
        </a:p>
      </dsp:txBody>
      <dsp:txXfrm>
        <a:off x="0" y="1610131"/>
        <a:ext cx="2724640" cy="1610131"/>
      </dsp:txXfrm>
    </dsp:sp>
    <dsp:sp modelId="{AFE6E0C3-5742-7B4D-BA53-5B269E76332F}">
      <dsp:nvSpPr>
        <dsp:cNvPr id="0" name=""/>
        <dsp:cNvSpPr/>
      </dsp:nvSpPr>
      <dsp:spPr>
        <a:xfrm>
          <a:off x="1070208" y="228986"/>
          <a:ext cx="1340434" cy="134043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9000" r="-3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A2B4EF-F4A3-4749-A9BC-BF35B5BA95A2}">
      <dsp:nvSpPr>
        <dsp:cNvPr id="0" name=""/>
        <dsp:cNvSpPr/>
      </dsp:nvSpPr>
      <dsp:spPr>
        <a:xfrm>
          <a:off x="5564308" y="0"/>
          <a:ext cx="2758640" cy="4025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Desired State: 15% escalation rate</a:t>
          </a:r>
        </a:p>
      </dsp:txBody>
      <dsp:txXfrm>
        <a:off x="5564308" y="1610131"/>
        <a:ext cx="2758640" cy="1610131"/>
      </dsp:txXfrm>
    </dsp:sp>
    <dsp:sp modelId="{AD7776C1-0284-FA48-B077-C8F231182085}">
      <dsp:nvSpPr>
        <dsp:cNvPr id="0" name=""/>
        <dsp:cNvSpPr/>
      </dsp:nvSpPr>
      <dsp:spPr>
        <a:xfrm>
          <a:off x="5843685" y="269199"/>
          <a:ext cx="1340434" cy="13404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4AA2AA-BAD0-E642-9259-DAB30E521003}">
      <dsp:nvSpPr>
        <dsp:cNvPr id="0" name=""/>
        <dsp:cNvSpPr/>
      </dsp:nvSpPr>
      <dsp:spPr>
        <a:xfrm>
          <a:off x="3033379" y="1610310"/>
          <a:ext cx="2256202" cy="603799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E2651-D31A-B64D-AC07-E0C4CC766EEF}" type="datetimeFigureOut">
              <a:rPr lang="en-US" smtClean="0"/>
              <a:t>5/16/26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E1F01-A81E-AC4A-BD62-48F365662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F01-A81E-AC4A-BD62-48F365662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2B35-0FDD-E784-0C80-9A58086F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F52E6-907F-F1DB-09E5-2449CDFD8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83DC5-C395-5BDB-3596-E26C83F99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28B54-A6F0-D473-6817-DD284E6CB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F01-A81E-AC4A-BD62-48F365662A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2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E1F01-A81E-AC4A-BD62-48F365662A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E1F01-A81E-AC4A-BD62-48F365662A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2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9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6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D170-15D6-294F-9DF1-3C86B0C8B265}" type="datetimeFigureOut">
              <a:rPr lang="en-US" smtClean="0"/>
              <a:t>5/16/26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A856-49B4-DF4B-9381-917CF4AF1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DD3621B-5DDE-7FC7-90C8-B53771755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14824" y="735106"/>
            <a:ext cx="10053763" cy="2928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Front-End Performance Analysis of Escalation Behavior in a Contact Center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24BDA-2BC6-A543-96B3-E4470FEFF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/>
              <a:t>IDE 712 FEA Plan Presentation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/>
              <a:t>Team GGBW</a:t>
            </a:r>
          </a:p>
        </p:txBody>
      </p:sp>
    </p:spTree>
    <p:extLst>
      <p:ext uri="{BB962C8B-B14F-4D97-AF65-F5344CB8AC3E}">
        <p14:creationId xmlns:p14="http://schemas.microsoft.com/office/powerpoint/2010/main" val="36755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C5BDB-7B33-4634-ABCB-5FC98F31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Performance Problem Context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B32F69-A54D-4668-A71A-E2475CA87F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976058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KeyContentTable"/>
                  </p202:designTagLst>
                </p202:designPr>
              </p:ext>
            </p:extLst>
          </p:nvPr>
        </p:nvGraphicFramePr>
        <p:xfrm>
          <a:off x="4502428" y="509608"/>
          <a:ext cx="7225749" cy="583892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32162">
                  <a:extLst>
                    <a:ext uri="{9D8B030D-6E8A-4147-A177-3AD203B41FA5}">
                      <a16:colId xmlns:a16="http://schemas.microsoft.com/office/drawing/2014/main" val="3682755094"/>
                    </a:ext>
                  </a:extLst>
                </a:gridCol>
                <a:gridCol w="4893587">
                  <a:extLst>
                    <a:ext uri="{9D8B030D-6E8A-4147-A177-3AD203B41FA5}">
                      <a16:colId xmlns:a16="http://schemas.microsoft.com/office/drawing/2014/main" val="23218701"/>
                    </a:ext>
                  </a:extLst>
                </a:gridCol>
              </a:tblGrid>
              <a:tr h="1522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What is the main performance problem being addressed?</a:t>
                      </a:r>
                    </a:p>
                  </a:txBody>
                  <a:tcPr marL="113841" marR="113841" marT="113841" marB="113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Tier-1 agents escalate 37% of routine calls to supervisors, despite having the training and authority to resolve them independently. The target is 15%, leaving a 22-percentage-point performance gap.</a:t>
                      </a:r>
                    </a:p>
                  </a:txBody>
                  <a:tcPr marL="113841" marR="113841" marT="113841" marB="1138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35128"/>
                  </a:ext>
                </a:extLst>
              </a:tr>
              <a:tr h="1522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Who are the stakeholders affected by this performance problem?</a:t>
                      </a:r>
                    </a:p>
                  </a:txBody>
                  <a:tcPr marL="113841" marR="113841" marT="113841" marB="113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Tier 1 agents (high cognitive load/fear of penalties), Supervisors (overloaded with avoidable calls), Customers (increased wait times), and Alorica El Paso East management.</a:t>
                      </a:r>
                    </a:p>
                  </a:txBody>
                  <a:tcPr marL="113841" marR="113841" marT="113841" marB="1138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0894"/>
                  </a:ext>
                </a:extLst>
              </a:tr>
              <a:tr h="12699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Why is solving this performance problem important?</a:t>
                      </a:r>
                    </a:p>
                  </a:txBody>
                  <a:tcPr marL="113841" marR="113841" marT="113841" marB="113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Unnecessary escalations increase labor costs, reduce the efficiency of the tiered support model, and prevent the center from meeting service level agreements (SLAs).</a:t>
                      </a:r>
                    </a:p>
                  </a:txBody>
                  <a:tcPr marL="113841" marR="113841" marT="113841" marB="1138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417111"/>
                  </a:ext>
                </a:extLst>
              </a:tr>
              <a:tr h="15229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 cap="none" spc="0">
                          <a:solidFill>
                            <a:schemeClr val="tx1"/>
                          </a:solidFill>
                        </a:rPr>
                        <a:t>What is the context in which this performance problem occurs?</a:t>
                      </a:r>
                    </a:p>
                  </a:txBody>
                  <a:tcPr marL="113841" marR="113841" marT="113841" marB="11384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A high-volume telecommunications contact center where agents operate in a strictly structured, metric-driven environment prioritizing Average Handle Time (AHT) and First Call Resolution (FCR).</a:t>
                      </a:r>
                    </a:p>
                  </a:txBody>
                  <a:tcPr marL="113841" marR="113841" marT="113841" marB="11384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67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99461A-D895-39FF-D281-66BE3C44A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6702-8DB3-0035-1A40-6C7227A2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Agents must resolve routine inquiries independently while maintaining compliance and service quality.</a:t>
            </a:r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98FB232-F099-D3D1-CB99-920AEF9B3C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700680"/>
              </p:ext>
            </p:extLst>
          </p:nvPr>
        </p:nvGraphicFramePr>
        <p:xfrm>
          <a:off x="2032000" y="2113005"/>
          <a:ext cx="8322962" cy="402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 descr="Team of four people using computer in call center">
            <a:extLst>
              <a:ext uri="{FF2B5EF4-FFF2-40B4-BE49-F238E27FC236}">
                <a16:creationId xmlns:a16="http://schemas.microsoft.com/office/drawing/2014/main" id="{F2C78895-C638-8FC6-2195-B8EE737859D3}"/>
              </a:ext>
            </a:extLst>
          </p:cNvPr>
          <p:cNvSpPr/>
          <p:nvPr/>
        </p:nvSpPr>
        <p:spPr>
          <a:xfrm>
            <a:off x="7871272" y="2382210"/>
            <a:ext cx="1340434" cy="1340434"/>
          </a:xfrm>
          <a:prstGeom prst="ellipse">
            <a:avLst/>
          </a:prstGeom>
          <a:blipFill>
            <a:blip r:embed="rId8"/>
            <a:srcRect/>
            <a:stretch>
              <a:fillRect l="-39000" r="-39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73090-AEDF-8583-EF55-477F72872D64}"/>
              </a:ext>
            </a:extLst>
          </p:cNvPr>
          <p:cNvSpPr txBox="1"/>
          <p:nvPr/>
        </p:nvSpPr>
        <p:spPr>
          <a:xfrm>
            <a:off x="4941507" y="2440689"/>
            <a:ext cx="2503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GAP: 22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362497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D2050-B4F6-37B9-27D1-9EDC0449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96F46C-30E0-8B6A-7D14-D5C2F7A8CB2A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 of FEA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60A3C-CA3B-1E0B-B968-4B0B2084E574}"/>
              </a:ext>
            </a:extLst>
          </p:cNvPr>
          <p:cNvSpPr txBox="1"/>
          <p:nvPr/>
        </p:nvSpPr>
        <p:spPr>
          <a:xfrm>
            <a:off x="690785" y="764582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Core Model:</a:t>
            </a:r>
            <a:r>
              <a:rPr lang="en-US" sz="2000" dirty="0"/>
              <a:t> Human Performance Technology (HPT) systems approach, gap analysis, and Gilbert’s Behavior Engineering Model (BEM).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DBC8BFF-43D4-AF51-F4F8-4E68A912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85" y="3256222"/>
            <a:ext cx="102765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FEA Approach (Multi-method):</a:t>
            </a:r>
            <a:endParaRPr kumimoji="0" lang="en-US" altLang="en-US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Metrics Review (to detect incentive conflicts)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Call Observation (to identify workflow friction)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Survey &amp; Interviews (to capture perceptions, motivation, and culture) 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Usability Testing &amp; Job Task Analysis (JTA) (to assess system inefficiencies and skill breakdowns).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09754-01D3-DEE7-CFC8-37676F7AF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0D348B-D703-8CFF-339E-28246C4D4A76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Environmental Scan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44CA8-6D84-CD05-B4E3-A7E7F44F5EB3}"/>
              </a:ext>
            </a:extLst>
          </p:cNvPr>
          <p:cNvSpPr txBox="1"/>
          <p:nvPr/>
        </p:nvSpPr>
        <p:spPr>
          <a:xfrm>
            <a:off x="778816" y="213913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Economic:</a:t>
            </a:r>
            <a:r>
              <a:rPr lang="en-US" altLang="en-US" sz="2000" dirty="0"/>
              <a:t> High turnover reduces average agent experience.</a:t>
            </a:r>
          </a:p>
          <a:p>
            <a:pPr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Social &amp; Policy:</a:t>
            </a:r>
            <a:r>
              <a:rPr lang="en-US" altLang="en-US" sz="2000" dirty="0"/>
              <a:t> Strict compliance rules and a fear of penalties make escalation feel like the safer choice.</a:t>
            </a:r>
          </a:p>
          <a:p>
            <a:pPr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Technological:</a:t>
            </a:r>
            <a:r>
              <a:rPr lang="en-US" altLang="en-US" sz="2000" dirty="0"/>
              <a:t> Managing multiple systems simultaneously increases cognitive load.</a:t>
            </a:r>
          </a:p>
          <a:p>
            <a:pPr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Organizational:</a:t>
            </a:r>
            <a:r>
              <a:rPr lang="en-US" altLang="en-US" sz="2000" dirty="0"/>
              <a:t> Speed (AHT) is prioritized over resolution (FCR).</a:t>
            </a:r>
          </a:p>
          <a:p>
            <a:pPr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/>
              <a:t>Supervisory Culture:</a:t>
            </a:r>
            <a:r>
              <a:rPr lang="en-US" altLang="en-US" sz="2000" dirty="0"/>
              <a:t> Inconsistent reinforcement and coaching patterns.</a:t>
            </a:r>
          </a:p>
        </p:txBody>
      </p:sp>
    </p:spTree>
    <p:extLst>
      <p:ext uri="{BB962C8B-B14F-4D97-AF65-F5344CB8AC3E}">
        <p14:creationId xmlns:p14="http://schemas.microsoft.com/office/powerpoint/2010/main" val="229794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EED1F-F534-C746-8CBC-B2259F3A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Causes (potential)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EF5B16-4F4D-CE42-A44F-511F9B41C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071271"/>
              </p:ext>
            </p:extLst>
          </p:nvPr>
        </p:nvGraphicFramePr>
        <p:xfrm>
          <a:off x="644056" y="2232507"/>
          <a:ext cx="10927830" cy="3952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018">
                  <a:extLst>
                    <a:ext uri="{9D8B030D-6E8A-4147-A177-3AD203B41FA5}">
                      <a16:colId xmlns:a16="http://schemas.microsoft.com/office/drawing/2014/main" val="116526639"/>
                    </a:ext>
                  </a:extLst>
                </a:gridCol>
                <a:gridCol w="7320812">
                  <a:extLst>
                    <a:ext uri="{9D8B030D-6E8A-4147-A177-3AD203B41FA5}">
                      <a16:colId xmlns:a16="http://schemas.microsoft.com/office/drawing/2014/main" val="3189963496"/>
                    </a:ext>
                  </a:extLst>
                </a:gridCol>
              </a:tblGrid>
              <a:tr h="477905">
                <a:tc>
                  <a:txBody>
                    <a:bodyPr/>
                    <a:lstStyle/>
                    <a:p>
                      <a:r>
                        <a:rPr lang="en-US" sz="2200" dirty="0"/>
                        <a:t>Cause (identify categories)</a:t>
                      </a:r>
                    </a:p>
                  </a:txBody>
                  <a:tcPr marL="111101" marR="111101" marT="55551" marB="55551"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Tool/Data/Information Collected</a:t>
                      </a:r>
                    </a:p>
                  </a:txBody>
                  <a:tcPr marL="111101" marR="111101" marT="55551" marB="55551"/>
                </a:tc>
                <a:extLst>
                  <a:ext uri="{0D108BD9-81ED-4DB2-BD59-A6C34878D82A}">
                    <a16:rowId xmlns:a16="http://schemas.microsoft.com/office/drawing/2014/main" val="2872429045"/>
                  </a:ext>
                </a:extLst>
              </a:tr>
              <a:tr h="868762">
                <a:tc>
                  <a:txBody>
                    <a:bodyPr/>
                    <a:lstStyle/>
                    <a:p>
                      <a:r>
                        <a:rPr lang="en-US" sz="2400" dirty="0"/>
                        <a:t>Information / Incentives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Mixed signals from KPIs; AHT outweighs FCR. </a:t>
                      </a:r>
                      <a:r>
                        <a:rPr lang="en-US" sz="2400" i="1" dirty="0"/>
                        <a:t>(Tools: Interviews, Metrics Review)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extLst>
                  <a:ext uri="{0D108BD9-81ED-4DB2-BD59-A6C34878D82A}">
                    <a16:rowId xmlns:a16="http://schemas.microsoft.com/office/drawing/2014/main" val="1221415930"/>
                  </a:ext>
                </a:extLst>
              </a:tr>
              <a:tr h="868762">
                <a:tc>
                  <a:txBody>
                    <a:bodyPr/>
                    <a:lstStyle/>
                    <a:p>
                      <a:r>
                        <a:rPr lang="en-US" sz="2400" dirty="0"/>
                        <a:t>Resources / Capacity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System friction increases load; high call volume reduces capacity. </a:t>
                      </a:r>
                      <a:r>
                        <a:rPr lang="en-US" sz="2400" i="1" dirty="0"/>
                        <a:t>(Tools: Observations)</a:t>
                      </a:r>
                      <a:r>
                        <a:rPr lang="en-US" sz="2400" dirty="0"/>
                        <a:t> 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extLst>
                  <a:ext uri="{0D108BD9-81ED-4DB2-BD59-A6C34878D82A}">
                    <a16:rowId xmlns:a16="http://schemas.microsoft.com/office/drawing/2014/main" val="506554888"/>
                  </a:ext>
                </a:extLst>
              </a:tr>
              <a:tr h="868762">
                <a:tc>
                  <a:txBody>
                    <a:bodyPr/>
                    <a:lstStyle/>
                    <a:p>
                      <a:r>
                        <a:rPr lang="en-US" sz="2400" dirty="0"/>
                        <a:t>Knowledge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Agents know policies, but they are hard to access quickly. </a:t>
                      </a:r>
                      <a:r>
                        <a:rPr lang="en-US" sz="2400" i="1" dirty="0"/>
                        <a:t>(Tools: Job Task Analysis)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extLst>
                  <a:ext uri="{0D108BD9-81ED-4DB2-BD59-A6C34878D82A}">
                    <a16:rowId xmlns:a16="http://schemas.microsoft.com/office/drawing/2014/main" val="40423707"/>
                  </a:ext>
                </a:extLst>
              </a:tr>
              <a:tr h="868762">
                <a:tc>
                  <a:txBody>
                    <a:bodyPr/>
                    <a:lstStyle/>
                    <a:p>
                      <a:r>
                        <a:rPr lang="en-US" sz="2400" dirty="0"/>
                        <a:t>Motivation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Fear of penalties drives agents to escalate calls to avoid risk. </a:t>
                      </a:r>
                      <a:r>
                        <a:rPr lang="en-US" sz="2400" i="1" dirty="0"/>
                        <a:t>(Tools: Surveys)</a:t>
                      </a:r>
                      <a:endParaRPr lang="en-US" sz="2200" dirty="0"/>
                    </a:p>
                  </a:txBody>
                  <a:tcPr marL="111101" marR="111101" marT="55551" marB="55551"/>
                </a:tc>
                <a:extLst>
                  <a:ext uri="{0D108BD9-81ED-4DB2-BD59-A6C34878D82A}">
                    <a16:rowId xmlns:a16="http://schemas.microsoft.com/office/drawing/2014/main" val="2376142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9CB71-05AB-C141-8216-5444B9EE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Proposed Solutions (Cause solution matrix)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AF3C6D-ABBD-B146-8771-757CCEFE0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16612"/>
              </p:ext>
            </p:extLst>
          </p:nvPr>
        </p:nvGraphicFramePr>
        <p:xfrm>
          <a:off x="4502428" y="1077949"/>
          <a:ext cx="7225749" cy="4702104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2892799">
                  <a:extLst>
                    <a:ext uri="{9D8B030D-6E8A-4147-A177-3AD203B41FA5}">
                      <a16:colId xmlns:a16="http://schemas.microsoft.com/office/drawing/2014/main" val="264149835"/>
                    </a:ext>
                  </a:extLst>
                </a:gridCol>
                <a:gridCol w="4332950">
                  <a:extLst>
                    <a:ext uri="{9D8B030D-6E8A-4147-A177-3AD203B41FA5}">
                      <a16:colId xmlns:a16="http://schemas.microsoft.com/office/drawing/2014/main" val="516259283"/>
                    </a:ext>
                  </a:extLst>
                </a:gridCol>
              </a:tblGrid>
              <a:tr h="599819">
                <a:tc>
                  <a:txBody>
                    <a:bodyPr/>
                    <a:lstStyle/>
                    <a:p>
                      <a:r>
                        <a:rPr lang="en-US" sz="1600" b="0" i="0" cap="none" spc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</a:t>
                      </a:r>
                    </a:p>
                  </a:txBody>
                  <a:tcPr marL="335412" marR="201247" marT="106760" marB="20124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cap="none" spc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</a:t>
                      </a:r>
                    </a:p>
                  </a:txBody>
                  <a:tcPr marL="335412" marR="201247" marT="106760" marB="20124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98547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 Redesign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Incentive Conflict, realigns rewards with desired behavior.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89946"/>
                  </a:ext>
                </a:extLst>
              </a:tr>
              <a:tr h="991273"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Decision-Support Tool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Workflow Friction &amp; System Complexity, accelerates policy retrieval and reduces cognitive load.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87654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Coaching Realignment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Risk Avoidance, reinforces psychological safety.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600370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Scenario-Based Simulations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Confidence Gaps, builds decision confidence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23797"/>
                  </a:ext>
                </a:extLst>
              </a:tr>
              <a:tr h="777753"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Micro-Training Modules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addressing Skill Inconsistencies, reinforces targeted skills.</a:t>
                      </a:r>
                    </a:p>
                  </a:txBody>
                  <a:tcPr marL="335412" marR="201247" marT="106760" marB="20124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56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1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FA9F5-F8D3-61CB-1291-9161AE83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583953"/>
            <a:ext cx="4685857" cy="1465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/>
              <a:t>AI 4 PI Application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5EF8FB-FF82-4685-ABF8-452B6BA98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052" b="19053"/>
          <a:stretch>
            <a:fillRect/>
          </a:stretch>
        </p:blipFill>
        <p:spPr>
          <a:xfrm>
            <a:off x="20" y="433"/>
            <a:ext cx="12191980" cy="3759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85E49-90E9-44BA-829F-DCA5E523BE39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603132" y="3869225"/>
            <a:ext cx="5638800" cy="14659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Human Oversight: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Utilizing a "Human-in-the-loop" model where agents retain authority to reject AI suggestions, tracked via override logging.</a:t>
            </a: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 Integrity &amp; Privacy: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Implementing data masking, encryption, and role-based access controls for customer data.</a:t>
            </a: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Minimizing Bias: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Conducting quarterly fairness audits across customer groups and utilizing balanced training data</a:t>
            </a: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Governance &amp; Risk: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Establishing an AI Oversight Committee and incident reporting protocols.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7A56F-5EB5-BF67-6C96-94CACC49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Are there things you would like feedback on?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3F4EE17-FA9F-7B14-265A-34AA814582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71599" y="2318197"/>
            <a:ext cx="9724031" cy="36833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Does our strategy for shifting performance metrics (from Average Handle Time to First Call Resolution) seem realistic for a high-volume, speed-driven contact center?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Are our proposed mitigation strategies for "AI adoption hesitancy" strong enough to build trust among Tier-1 agents?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sz="2000" b="1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Do you see any additional risks in having supervisors evaluate the "Decision Quality Index" given their currently inconsistent coaching cultures?</a:t>
            </a:r>
          </a:p>
        </p:txBody>
      </p:sp>
    </p:spTree>
    <p:extLst>
      <p:ext uri="{BB962C8B-B14F-4D97-AF65-F5344CB8AC3E}">
        <p14:creationId xmlns:p14="http://schemas.microsoft.com/office/powerpoint/2010/main" val="265391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278a402-1a9e-4eb9-8414-ffb55a5fcf1e}" enabled="0" method="" siteId="{4278a402-1a9e-4eb9-8414-ffb55a5fcf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184</TotalTime>
  <Words>671</Words>
  <Application>Microsoft Macintosh PowerPoint</Application>
  <PresentationFormat>Widescreen</PresentationFormat>
  <Paragraphs>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2013 - 2022 Theme</vt:lpstr>
      <vt:lpstr>Front-End Performance Analysis of Escalation Behavior in a Contact Center  </vt:lpstr>
      <vt:lpstr>Performance Problem Context</vt:lpstr>
      <vt:lpstr>Agents must resolve routine inquiries independently while maintaining compliance and service quality.</vt:lpstr>
      <vt:lpstr>PowerPoint Presentation</vt:lpstr>
      <vt:lpstr>PowerPoint Presentation</vt:lpstr>
      <vt:lpstr>Causes (potential)</vt:lpstr>
      <vt:lpstr>Proposed Solutions (Cause solution matrix)</vt:lpstr>
      <vt:lpstr>AI 4 PI Application</vt:lpstr>
      <vt:lpstr>Are there things you would like feedback 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Slide</dc:title>
  <dc:creator>Rob Seth Pusch</dc:creator>
  <cp:lastModifiedBy>Douglass Wilson</cp:lastModifiedBy>
  <cp:revision>13</cp:revision>
  <dcterms:created xsi:type="dcterms:W3CDTF">2018-04-03T18:31:15Z</dcterms:created>
  <dcterms:modified xsi:type="dcterms:W3CDTF">2026-05-16T17:42:54Z</dcterms:modified>
</cp:coreProperties>
</file>